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6" r:id="rId8"/>
    <p:sldId id="261" r:id="rId9"/>
    <p:sldId id="267" r:id="rId10"/>
    <p:sldId id="264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76672"/>
            <a:ext cx="8534752" cy="2136337"/>
          </a:xfrm>
        </p:spPr>
        <p:txBody>
          <a:bodyPr>
            <a:normAutofit/>
          </a:bodyPr>
          <a:lstStyle/>
          <a:p>
            <a:pPr algn="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18.04.2020</a:t>
            </a:r>
            <a:b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Ступа 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символ   природы и ума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00262" y="3786190"/>
            <a:ext cx="6520210" cy="2138362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урок ИЗО 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4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классе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 descr="ÐÐ°ÑÑÐ¸Ð½ÐºÐ¸ Ð¿Ð¾ Ð·Ð°Ð¿ÑÐ¾ÑÑ ÑÐ°Ð¼ÑÐµ ÐºÑÐ°ÑÐ¸Ð²ÑÐµ Ð¸Ð½Ð´Ð¸Ð¹ÑÐºÐ¸Ðµ ÑÑÑÐ¿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57158" y="2857496"/>
            <a:ext cx="4505325" cy="3000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chemeClr val="accent6"/>
                </a:solidFill>
              </a:rPr>
              <a:t>Сту́па</a:t>
            </a:r>
            <a:r>
              <a:rPr lang="ru-RU" dirty="0" smtClean="0">
                <a:solidFill>
                  <a:schemeClr val="accent6"/>
                </a:solidFill>
              </a:rPr>
              <a:t> (</a:t>
            </a:r>
            <a:r>
              <a:rPr lang="ru-RU" b="1" dirty="0" err="1" smtClean="0">
                <a:solidFill>
                  <a:schemeClr val="accent6"/>
                </a:solidFill>
              </a:rPr>
              <a:t>субурга́н</a:t>
            </a:r>
            <a:r>
              <a:rPr lang="ru-RU" dirty="0" smtClean="0">
                <a:solidFill>
                  <a:schemeClr val="accent6"/>
                </a:solidFill>
              </a:rPr>
              <a:t>, санскр. स्तूप, «макушка, куча земли, камней, земляной холм», </a:t>
            </a:r>
            <a:r>
              <a:rPr lang="ru-RU" dirty="0" err="1" smtClean="0">
                <a:solidFill>
                  <a:schemeClr val="accent6"/>
                </a:solidFill>
              </a:rPr>
              <a:t>тиб</a:t>
            </a:r>
            <a:r>
              <a:rPr lang="ru-RU" dirty="0" smtClean="0">
                <a:solidFill>
                  <a:schemeClr val="accent6"/>
                </a:solidFill>
              </a:rPr>
              <a:t>. </a:t>
            </a:r>
            <a:r>
              <a:rPr lang="ru-RU" i="1" dirty="0" err="1" smtClean="0">
                <a:solidFill>
                  <a:schemeClr val="accent6"/>
                </a:solidFill>
              </a:rPr>
              <a:t>Чортен</a:t>
            </a:r>
            <a:r>
              <a:rPr lang="ru-RU" i="1" dirty="0" smtClean="0">
                <a:solidFill>
                  <a:schemeClr val="accent6"/>
                </a:solidFill>
              </a:rPr>
              <a:t>)</a:t>
            </a:r>
            <a:r>
              <a:rPr lang="ru-RU" dirty="0" smtClean="0">
                <a:solidFill>
                  <a:schemeClr val="accent6"/>
                </a:solidFill>
              </a:rPr>
              <a:t> —буддийское архитектурно-скульптурное культовое сооружение, имеющее полусферические очертания. Преимущественно представлены в монолитной форме; менее распространены ступы, имеющие внутреннее помещение.</a:t>
            </a:r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1" y="214290"/>
            <a:ext cx="4500594" cy="5715040"/>
          </a:xfrm>
        </p:spPr>
        <p:txBody>
          <a:bodyPr>
            <a:noAutofit/>
          </a:bodyPr>
          <a:lstStyle/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chemeClr val="accent6"/>
                </a:solidFill>
              </a:rPr>
              <a:t>Символ Будды</a:t>
            </a:r>
            <a:r>
              <a:rPr lang="en-US" sz="2800" dirty="0" smtClean="0">
                <a:solidFill>
                  <a:schemeClr val="accent6"/>
                </a:solidFill>
              </a:rPr>
              <a:t> </a:t>
            </a:r>
            <a:r>
              <a:rPr lang="ru-RU" sz="2800" dirty="0" smtClean="0">
                <a:solidFill>
                  <a:schemeClr val="accent6"/>
                </a:solidFill>
              </a:rPr>
              <a:t>— статуя Будды</a:t>
            </a:r>
          </a:p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chemeClr val="accent6"/>
                </a:solidFill>
              </a:rPr>
              <a:t>Символ Учения Будды</a:t>
            </a:r>
            <a:r>
              <a:rPr lang="en-US" sz="2800" dirty="0" smtClean="0">
                <a:solidFill>
                  <a:schemeClr val="accent6"/>
                </a:solidFill>
              </a:rPr>
              <a:t> </a:t>
            </a:r>
            <a:r>
              <a:rPr lang="ru-RU" sz="2800" dirty="0" smtClean="0">
                <a:solidFill>
                  <a:schemeClr val="accent6"/>
                </a:solidFill>
              </a:rPr>
              <a:t>— текст</a:t>
            </a:r>
          </a:p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chemeClr val="accent6"/>
                </a:solidFill>
              </a:rPr>
              <a:t>Символ сообщества практикующих</a:t>
            </a:r>
            <a:r>
              <a:rPr lang="en-US" sz="2800" dirty="0" smtClean="0">
                <a:solidFill>
                  <a:schemeClr val="accent6"/>
                </a:solidFill>
              </a:rPr>
              <a:t> </a:t>
            </a:r>
            <a:r>
              <a:rPr lang="ru-RU" sz="2800" dirty="0" smtClean="0">
                <a:solidFill>
                  <a:schemeClr val="accent6"/>
                </a:solidFill>
              </a:rPr>
              <a:t>—</a:t>
            </a:r>
          </a:p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chemeClr val="accent6"/>
                </a:solidFill>
              </a:rPr>
              <a:t> маленькая ступа или ее изображение.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dirty="0" smtClean="0">
                <a:solidFill>
                  <a:schemeClr val="accent6"/>
                </a:solidFill>
              </a:rPr>
              <a:t> </a:t>
            </a:r>
            <a:endParaRPr lang="ru-RU" sz="1800" dirty="0" smtClean="0">
              <a:solidFill>
                <a:schemeClr val="accent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1400" dirty="0"/>
          </a:p>
        </p:txBody>
      </p:sp>
      <p:pic>
        <p:nvPicPr>
          <p:cNvPr id="9218" name="Picture 2" descr="ÐÐ°ÑÑÐ¸Ð½ÐºÐ¸ Ð¿Ð¾ Ð·Ð°Ð¿ÑÐ¾ÑÑ ÑÑÐ°ÑÑÑ Ð±ÑÐ´Ð´Ñ Ð² Ð¸Ð½Ð´Ð¸Ð¸"/>
          <p:cNvPicPr>
            <a:picLocks noChangeAspect="1" noChangeArrowheads="1"/>
          </p:cNvPicPr>
          <p:nvPr/>
        </p:nvPicPr>
        <p:blipFill>
          <a:blip r:embed="rId2"/>
          <a:srcRect l="24457" t="14456" r="29254"/>
          <a:stretch>
            <a:fillRect/>
          </a:stretch>
        </p:blipFill>
        <p:spPr bwMode="auto">
          <a:xfrm>
            <a:off x="5429256" y="428604"/>
            <a:ext cx="3071802" cy="3769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429256" y="450057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Статуя Будды в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Бодхгая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Индия.</a:t>
            </a:r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296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4614866" cy="600079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Первые ступы появились в Индии ещё в добуддийские времена и изначально выполняли функцию памятников на могилах правителей. Само санскритское слово «ступа» означает «узел из волос» или «макушка, верхняя часть головы», а также «куча камней и земли». 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4098" name="Picture 2" descr="ÐÐ°ÑÑÐ¸Ð½ÐºÐ¸ Ð¿Ð¾ Ð·Ð°Ð¿ÑÐ¾ÑÑ Ð±ÑÐ´Ð´Ð¸Ð¹ÑÐºÐ¸Ðµ ÑÑÑÐ¿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643050"/>
            <a:ext cx="3539881" cy="2357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857250"/>
          </a:xfrm>
        </p:spPr>
        <p:txBody>
          <a:bodyPr/>
          <a:lstStyle/>
          <a:p>
            <a:pPr algn="ctr" eaLnBrk="1" hangingPunct="1"/>
            <a:r>
              <a:rPr lang="ru-RU" dirty="0" err="1" smtClean="0">
                <a:solidFill>
                  <a:srgbClr val="002060"/>
                </a:solidFill>
              </a:rPr>
              <a:t>Шанти</a:t>
            </a:r>
            <a:r>
              <a:rPr lang="ru-RU" dirty="0" smtClean="0">
                <a:solidFill>
                  <a:srgbClr val="002060"/>
                </a:solidFill>
              </a:rPr>
              <a:t> - ступа 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ÐÐ°ÑÑÐ¸Ð½ÐºÐ¸ Ð¿Ð¾ Ð·Ð°Ð¿ÑÐ¾ÑÑ ÑÐ°Ð¼ÑÐµ ÐºÑÐ°ÑÐ¸Ð²ÑÐµ Ð¸Ð½Ð´Ð¸Ð¹ÑÐºÐ¸Ðµ ÑÑÑÐ¿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7643834" cy="5095890"/>
          </a:xfrm>
          <a:prstGeom prst="rect">
            <a:avLst/>
          </a:prstGeom>
          <a:noFill/>
        </p:spPr>
      </p:pic>
    </p:spTree>
  </p:cSld>
  <p:clrMapOvr>
    <a:masterClrMapping/>
  </p:clrMapOvr>
  <p:transition advTm="1118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143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mtClean="0">
                <a:solidFill>
                  <a:srgbClr val="002060"/>
                </a:solidFill>
              </a:rPr>
              <a:t>Разновидности Ступ</a:t>
            </a:r>
          </a:p>
        </p:txBody>
      </p:sp>
      <p:pic>
        <p:nvPicPr>
          <p:cNvPr id="9220" name="Рисунок 5" descr="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7786710" cy="5419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40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6" descr="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72543" cy="597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>
                <a:solidFill>
                  <a:srgbClr val="002060"/>
                </a:solidFill>
              </a:rPr>
              <a:t>Ступы Тибета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Ступа в Гималаи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ÐÐ°ÑÑÐ¸Ð½ÐºÐ¸ Ð¿Ð¾ Ð·Ð°Ð¿ÑÐ¾ÑÑ ÑÑÑÐ¿Ñ Ð¢Ð¸Ð±ÐµÑ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1262" y="3071810"/>
            <a:ext cx="4422738" cy="3000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8" name="Picture 2" descr="ÐÐ°ÑÑÐ¸Ð½ÐºÐ¸ Ð¿Ð¾ Ð·Ð°Ð¿ÑÐ¾ÑÑ ÑÑÑÐ¿Ñ ÑÐ¸Ð±ÐµÑÐ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143116"/>
            <a:ext cx="4087935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156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6"/>
                </a:solidFill>
              </a:rPr>
              <a:t>Простейшие ступы</a:t>
            </a:r>
            <a:endParaRPr lang="ru-RU" sz="5400" dirty="0">
              <a:solidFill>
                <a:schemeClr val="accent6"/>
              </a:solidFill>
            </a:endParaRPr>
          </a:p>
        </p:txBody>
      </p:sp>
      <p:pic>
        <p:nvPicPr>
          <p:cNvPr id="25602" name="Picture 2" descr="http://pics.livejournal.com/stupaman/pic/0004q3f4/s640x4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57158" y="142852"/>
            <a:ext cx="4572032" cy="650085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В Китае роль ступ выполняли постройки особой формы — пагоды.</a:t>
            </a:r>
          </a:p>
          <a:p>
            <a:r>
              <a:rPr lang="ru-RU" dirty="0" smtClean="0">
                <a:solidFill>
                  <a:schemeClr val="accent6"/>
                </a:solidFill>
              </a:rPr>
              <a:t> Китайские пагоды не точно придерживались тибетских канонов ступ и больше ориентировались на внешние украшения и цвета. </a:t>
            </a:r>
          </a:p>
          <a:p>
            <a:r>
              <a:rPr lang="ru-RU" dirty="0" smtClean="0">
                <a:solidFill>
                  <a:schemeClr val="accent6"/>
                </a:solidFill>
              </a:rPr>
              <a:t>Пагоды, возведенные на вершинах гор и на берегах рек, не только символизировали учение Будды, но и становились украшением окружающего ландшафта, объектами созерцания.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3074" name="Picture 2" descr="ÐÐ°ÑÑÐ¸Ð½ÐºÐ¸ Ð¿Ð¾ Ð·Ð°Ð¿ÑÐ¾ÑÑ ÑÑÑÐ¿Ñ Ð¿Ð°Ð³Ð¾Ð´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785794"/>
            <a:ext cx="3286108" cy="4381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57227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6"/>
                </a:solidFill>
              </a:rPr>
              <a:t>Для буддистов ступы обладают магической силой добра, помогают людям, внести гармонию в свою жизнь и очистить себя от различных пороков и развить в себе добродетели.</a:t>
            </a:r>
          </a:p>
          <a:p>
            <a:r>
              <a:rPr lang="ru-RU" sz="2400" dirty="0" smtClean="0">
                <a:solidFill>
                  <a:schemeClr val="accent6"/>
                </a:solidFill>
              </a:rPr>
              <a:t>Одной из религиозных практик является ритуальный обход ступы по кругу по направлению движения солнца. При этом гораздо более ценным и полезным считается обход ступы в виде </a:t>
            </a:r>
            <a:r>
              <a:rPr lang="ru-RU" sz="2400" dirty="0" err="1" smtClean="0">
                <a:solidFill>
                  <a:schemeClr val="accent6"/>
                </a:solidFill>
              </a:rPr>
              <a:t>простираний</a:t>
            </a:r>
            <a:r>
              <a:rPr lang="ru-RU" sz="2400" dirty="0" smtClean="0">
                <a:solidFill>
                  <a:schemeClr val="accent6"/>
                </a:solidFill>
              </a:rPr>
              <a:t> на земле: сначала совершающий этот обряд ложится на землю, распростёршись на земле в полный рост, а затем поднимается и становится ногами на то место, которого коснулось его лицо; затем опять ложится и т. д. — и дальше продвигается подобным образом.</a:t>
            </a:r>
          </a:p>
          <a:p>
            <a:r>
              <a:rPr lang="ru-RU" sz="2400" dirty="0" smtClean="0">
                <a:solidFill>
                  <a:schemeClr val="accent6"/>
                </a:solidFill>
              </a:rPr>
              <a:t>Верующий может совершить множество кругов в течение нескольких часов, в зависимости от того, насколько хватает сил и желания. Ламы, приезжающие к ступам, проходят 108 раз вокруг неё. </a:t>
            </a:r>
          </a:p>
          <a:p>
            <a:endParaRPr lang="ru-RU" sz="16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Скульптурные изображения Будды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26626" name="Picture 2" descr="C:\Users\User\Downloads\IMG_3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714488"/>
            <a:ext cx="4286280" cy="4099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u="sng" dirty="0" smtClean="0">
                <a:solidFill>
                  <a:schemeClr val="accent5"/>
                </a:solidFill>
              </a:rPr>
              <a:t>Творческое задание:</a:t>
            </a:r>
            <a:endParaRPr lang="ru-RU" sz="4000" u="sng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190023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Используя символику индийского искусства, придумай и создай амулет, который мог бы оказать человеку помощь в учёбе и познании мира.</a:t>
            </a:r>
            <a:endParaRPr lang="ru-RU" b="1" dirty="0">
              <a:solidFill>
                <a:schemeClr val="accent6"/>
              </a:solidFill>
            </a:endParaRPr>
          </a:p>
        </p:txBody>
      </p:sp>
      <p:pic>
        <p:nvPicPr>
          <p:cNvPr id="27650" name="Picture 2" descr="ÐÐ°ÑÑÐ¸Ð½ÐºÐ¸ Ð¿Ð¾ Ð·Ð°Ð¿ÑÐ¾ÑÑ ÐºÐ¸ÑÑÐ¾ÑÐºÐ° Ð³Ð¸Ñ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00240"/>
            <a:ext cx="690543" cy="949733"/>
          </a:xfrm>
          <a:prstGeom prst="rect">
            <a:avLst/>
          </a:prstGeom>
          <a:noFill/>
        </p:spPr>
      </p:pic>
      <p:pic>
        <p:nvPicPr>
          <p:cNvPr id="27652" name="Picture 4" descr="ÐÐ°ÑÑÐ¸Ð½ÐºÐ¸ Ð¿Ð¾ Ð·Ð°Ð¿ÑÐ¾ÑÑ Ð°Ð¼ÑÐ»ÐµÑÑ Ð´Ð»Ñ ÑÑÐµÐ±Ñ ÑÑÑÐ¿Ð°"/>
          <p:cNvPicPr>
            <a:picLocks noChangeAspect="1" noChangeArrowheads="1"/>
          </p:cNvPicPr>
          <p:nvPr/>
        </p:nvPicPr>
        <p:blipFill>
          <a:blip r:embed="rId3"/>
          <a:srcRect l="24272" t="4854" r="30825" b="11407"/>
          <a:stretch>
            <a:fillRect/>
          </a:stretch>
        </p:blipFill>
        <p:spPr bwMode="auto">
          <a:xfrm>
            <a:off x="0" y="3143248"/>
            <a:ext cx="1785950" cy="3330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6" name="Picture 8" descr="ÐÐ°ÑÑÐ¸Ð½ÐºÐ¸ Ð¿Ð¾ Ð·Ð°Ð¿ÑÐ¾ÑÑ Ð¸Ð½Ð´Ð¸Ð¹ÑÐºÐ°Ñ ÑÑÑÐ¿Ð° ÑÐ¸ÑÑÐ½Ð¾Ð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3643314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8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214686"/>
            <a:ext cx="2324092" cy="3269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94</Words>
  <Application>Microsoft Office PowerPoint</Application>
  <PresentationFormat>Экран (4:3)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Constantia</vt:lpstr>
      <vt:lpstr>Wingdings 2</vt:lpstr>
      <vt:lpstr>Тема Office</vt:lpstr>
      <vt:lpstr>18.04.2020  Ступа  –  символ   природы и ума</vt:lpstr>
      <vt:lpstr>Презентация PowerPoint</vt:lpstr>
      <vt:lpstr>Презентация PowerPoint</vt:lpstr>
      <vt:lpstr>Презентация PowerPoint</vt:lpstr>
      <vt:lpstr>Шанти - ступа  </vt:lpstr>
      <vt:lpstr>Разновидности Ступ</vt:lpstr>
      <vt:lpstr>Презентация PowerPoint</vt:lpstr>
      <vt:lpstr>Ступы Тибета</vt:lpstr>
      <vt:lpstr>Простейшие ступы</vt:lpstr>
      <vt:lpstr>Презентация PowerPoint</vt:lpstr>
      <vt:lpstr>Презентация PowerPoint</vt:lpstr>
      <vt:lpstr>Скульптурные изображения Будды</vt:lpstr>
      <vt:lpstr>Творческое 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Ступа  –  символ   природы и ума</dc:title>
  <dc:creator>Виктория Борисова</dc:creator>
  <cp:lastModifiedBy>rozaliya050468@mail.ru</cp:lastModifiedBy>
  <cp:revision>4</cp:revision>
  <dcterms:created xsi:type="dcterms:W3CDTF">2019-04-14T10:09:58Z</dcterms:created>
  <dcterms:modified xsi:type="dcterms:W3CDTF">2020-04-11T15:57:08Z</dcterms:modified>
</cp:coreProperties>
</file>